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8" r:id="rId6"/>
    <p:sldId id="259" r:id="rId7"/>
    <p:sldId id="277" r:id="rId8"/>
    <p:sldId id="263" r:id="rId9"/>
    <p:sldId id="264" r:id="rId10"/>
    <p:sldId id="280" r:id="rId11"/>
    <p:sldId id="272" r:id="rId12"/>
    <p:sldId id="282" r:id="rId13"/>
    <p:sldId id="275" r:id="rId14"/>
    <p:sldId id="276"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anose="020B060402020202020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Ubuntu"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175242-807D-41AC-A8AA-AE112D9A7391}" v="1" dt="2021-07-09T17:37:49.321"/>
    <p1510:client id="{6738ABD3-6C36-4E5E-9CDA-98CE4E78A46F}" v="2" dt="2021-07-09T09:26:46.946"/>
    <p1510:client id="{EEE1E5E2-6035-4D08-BB4B-E9048BD04AB9}" v="2" dt="2021-07-09T09:24:31.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D175242-807D-41AC-A8AA-AE112D9A7391}"/>
    <pc:docChg chg="modSld">
      <pc:chgData name="" userId="" providerId="" clId="Web-{5D175242-807D-41AC-A8AA-AE112D9A7391}" dt="2021-07-09T17:37:49.321" v="0" actId="1076"/>
      <pc:docMkLst>
        <pc:docMk/>
      </pc:docMkLst>
      <pc:sldChg chg="modSp">
        <pc:chgData name="" userId="" providerId="" clId="Web-{5D175242-807D-41AC-A8AA-AE112D9A7391}" dt="2021-07-09T17:37:49.321" v="0" actId="1076"/>
        <pc:sldMkLst>
          <pc:docMk/>
          <pc:sldMk cId="0" sldId="256"/>
        </pc:sldMkLst>
        <pc:spChg chg="mod">
          <ac:chgData name="" userId="" providerId="" clId="Web-{5D175242-807D-41AC-A8AA-AE112D9A7391}" dt="2021-07-09T17:37:49.321" v="0" actId="1076"/>
          <ac:spMkLst>
            <pc:docMk/>
            <pc:sldMk cId="0" sldId="256"/>
            <ac:spMk id="130" creationId="{00000000-0000-0000-0000-000000000000}"/>
          </ac:spMkLst>
        </pc:spChg>
      </pc:sldChg>
    </pc:docChg>
  </pc:docChgLst>
  <pc:docChgLst>
    <pc:chgData name="Andrzej Bahr" userId="S::andrzej.bahr@admin.pk.edu.pl::98f6d95c-705f-4320-85a9-4f0b8ac2908a" providerId="AD" clId="Web-{6738ABD3-6C36-4E5E-9CDA-98CE4E78A46F}"/>
    <pc:docChg chg="delSld">
      <pc:chgData name="Andrzej Bahr" userId="S::andrzej.bahr@admin.pk.edu.pl::98f6d95c-705f-4320-85a9-4f0b8ac2908a" providerId="AD" clId="Web-{6738ABD3-6C36-4E5E-9CDA-98CE4E78A46F}" dt="2021-07-09T09:26:46.946" v="1"/>
      <pc:docMkLst>
        <pc:docMk/>
      </pc:docMkLst>
      <pc:sldChg chg="del">
        <pc:chgData name="Andrzej Bahr" userId="S::andrzej.bahr@admin.pk.edu.pl::98f6d95c-705f-4320-85a9-4f0b8ac2908a" providerId="AD" clId="Web-{6738ABD3-6C36-4E5E-9CDA-98CE4E78A46F}" dt="2021-07-09T09:26:46.946" v="1"/>
        <pc:sldMkLst>
          <pc:docMk/>
          <pc:sldMk cId="3385845453" sldId="287"/>
        </pc:sldMkLst>
      </pc:sldChg>
      <pc:sldChg chg="del">
        <pc:chgData name="Andrzej Bahr" userId="S::andrzej.bahr@admin.pk.edu.pl::98f6d95c-705f-4320-85a9-4f0b8ac2908a" providerId="AD" clId="Web-{6738ABD3-6C36-4E5E-9CDA-98CE4E78A46F}" dt="2021-07-09T09:26:15.975" v="0"/>
        <pc:sldMkLst>
          <pc:docMk/>
          <pc:sldMk cId="1923838296"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91767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62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d39089fba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d39089fba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776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d39089fba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d39089fba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5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d39089fba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d39089fba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93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d39089fba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d39089fba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67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d4a8ad1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d4a8ad1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59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d4a8ad13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d4a8ad13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64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d4a8ad13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d4a8ad13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378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d4a8ad13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d4a8ad13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09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0"/>
        <p:cNvGrpSpPr/>
        <p:nvPr/>
      </p:nvGrpSpPr>
      <p:grpSpPr>
        <a:xfrm>
          <a:off x="0" y="0"/>
          <a:ext cx="0" cy="0"/>
          <a:chOff x="0" y="0"/>
          <a:chExt cx="0" cy="0"/>
        </a:xfrm>
      </p:grpSpPr>
      <p:sp>
        <p:nvSpPr>
          <p:cNvPr id="111" name="Google Shape;111;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1"/>
          <p:cNvGrpSpPr/>
          <p:nvPr/>
        </p:nvGrpSpPr>
        <p:grpSpPr>
          <a:xfrm>
            <a:off x="5959222" y="4119576"/>
            <a:ext cx="2520952" cy="1024165"/>
            <a:chOff x="6917201" y="0"/>
            <a:chExt cx="2227777" cy="863400"/>
          </a:xfrm>
        </p:grpSpPr>
        <p:sp>
          <p:nvSpPr>
            <p:cNvPr id="113" name="Google Shape;113;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1"/>
          <p:cNvGrpSpPr/>
          <p:nvPr/>
        </p:nvGrpSpPr>
        <p:grpSpPr>
          <a:xfrm>
            <a:off x="199149" y="2"/>
            <a:ext cx="2795414" cy="1083308"/>
            <a:chOff x="6917201" y="0"/>
            <a:chExt cx="2227777" cy="863400"/>
          </a:xfrm>
        </p:grpSpPr>
        <p:sp>
          <p:nvSpPr>
            <p:cNvPr id="117" name="Google Shape;117;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1" name="Google Shape;121;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2" name="Google Shape;122;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pic>
        <p:nvPicPr>
          <p:cNvPr id="56" name="Google Shape;56;p4"/>
          <p:cNvPicPr preferRelativeResize="0"/>
          <p:nvPr/>
        </p:nvPicPr>
        <p:blipFill rotWithShape="1">
          <a:blip r:embed="rId2">
            <a:alphaModFix/>
          </a:blip>
          <a:srcRect l="31641" t="15131" r="31150" b="15869"/>
          <a:stretch/>
        </p:blipFill>
        <p:spPr>
          <a:xfrm>
            <a:off x="8141025" y="4147350"/>
            <a:ext cx="779150" cy="779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7"/>
        <p:cNvGrpSpPr/>
        <p:nvPr/>
      </p:nvGrpSpPr>
      <p:grpSpPr>
        <a:xfrm>
          <a:off x="0" y="0"/>
          <a:ext cx="0" cy="0"/>
          <a:chOff x="0" y="0"/>
          <a:chExt cx="0" cy="0"/>
        </a:xfrm>
      </p:grpSpPr>
      <p:sp>
        <p:nvSpPr>
          <p:cNvPr id="58" name="Google Shape;58;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2" name="Google Shape;62;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4" name="Google Shape;64;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5"/>
        <p:cNvGrpSpPr/>
        <p:nvPr/>
      </p:nvGrpSpPr>
      <p:grpSpPr>
        <a:xfrm>
          <a:off x="0" y="0"/>
          <a:ext cx="0" cy="0"/>
          <a:chOff x="0" y="0"/>
          <a:chExt cx="0" cy="0"/>
        </a:xfrm>
      </p:grpSpPr>
      <p:sp>
        <p:nvSpPr>
          <p:cNvPr id="66" name="Google Shape;66;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0" name="Google Shape;70;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1"/>
        <p:cNvGrpSpPr/>
        <p:nvPr/>
      </p:nvGrpSpPr>
      <p:grpSpPr>
        <a:xfrm>
          <a:off x="0" y="0"/>
          <a:ext cx="0" cy="0"/>
          <a:chOff x="0" y="0"/>
          <a:chExt cx="0" cy="0"/>
        </a:xfrm>
      </p:grpSpPr>
      <p:sp>
        <p:nvSpPr>
          <p:cNvPr id="72" name="Google Shape;72;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6" name="Google Shape;76;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7" name="Google Shape;77;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8"/>
        <p:cNvGrpSpPr/>
        <p:nvPr/>
      </p:nvGrpSpPr>
      <p:grpSpPr>
        <a:xfrm>
          <a:off x="0" y="0"/>
          <a:ext cx="0" cy="0"/>
          <a:chOff x="0" y="0"/>
          <a:chExt cx="0" cy="0"/>
        </a:xfrm>
      </p:grpSpPr>
      <p:sp>
        <p:nvSpPr>
          <p:cNvPr id="79" name="Google Shape;79;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8"/>
          <p:cNvGrpSpPr/>
          <p:nvPr/>
        </p:nvGrpSpPr>
        <p:grpSpPr>
          <a:xfrm>
            <a:off x="255991" y="-118"/>
            <a:ext cx="2251347" cy="1043408"/>
            <a:chOff x="3961956" y="4383950"/>
            <a:chExt cx="1160548" cy="548700"/>
          </a:xfrm>
        </p:grpSpPr>
        <p:sp>
          <p:nvSpPr>
            <p:cNvPr id="82" name="Google Shape;82;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a:off x="34934" y="4522125"/>
            <a:ext cx="1593306" cy="617072"/>
            <a:chOff x="6917201" y="0"/>
            <a:chExt cx="2227777" cy="863400"/>
          </a:xfrm>
        </p:grpSpPr>
        <p:sp>
          <p:nvSpPr>
            <p:cNvPr id="87" name="Google Shape;87;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8"/>
          <p:cNvGrpSpPr/>
          <p:nvPr/>
        </p:nvGrpSpPr>
        <p:grpSpPr>
          <a:xfrm>
            <a:off x="5886353" y="1243"/>
            <a:ext cx="3257455" cy="1261514"/>
            <a:chOff x="6917201" y="0"/>
            <a:chExt cx="2227777" cy="863400"/>
          </a:xfrm>
        </p:grpSpPr>
        <p:sp>
          <p:nvSpPr>
            <p:cNvPr id="91" name="Google Shape;91;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5" name="Google Shape;95;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6"/>
        <p:cNvGrpSpPr/>
        <p:nvPr/>
      </p:nvGrpSpPr>
      <p:grpSpPr>
        <a:xfrm>
          <a:off x="0" y="0"/>
          <a:ext cx="0" cy="0"/>
          <a:chOff x="0" y="0"/>
          <a:chExt cx="0" cy="0"/>
        </a:xfrm>
      </p:grpSpPr>
      <p:sp>
        <p:nvSpPr>
          <p:cNvPr id="97" name="Google Shape;97;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1" name="Google Shape;101;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2" name="Google Shape;102;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3" name="Google Shape;103;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4"/>
        <p:cNvGrpSpPr/>
        <p:nvPr/>
      </p:nvGrpSpPr>
      <p:grpSpPr>
        <a:xfrm>
          <a:off x="0" y="0"/>
          <a:ext cx="0" cy="0"/>
          <a:chOff x="0" y="0"/>
          <a:chExt cx="0" cy="0"/>
        </a:xfrm>
      </p:grpSpPr>
      <p:sp>
        <p:nvSpPr>
          <p:cNvPr id="105" name="Google Shape;105;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9" name="Google Shape;109;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3"/>
          <p:cNvSpPr txBox="1">
            <a:spLocks noGrp="1"/>
          </p:cNvSpPr>
          <p:nvPr>
            <p:ph type="ctrTitle"/>
          </p:nvPr>
        </p:nvSpPr>
        <p:spPr>
          <a:xfrm>
            <a:off x="1858700" y="1222659"/>
            <a:ext cx="5361300" cy="762001"/>
          </a:xfrm>
          <a:prstGeom prst="rect">
            <a:avLst/>
          </a:prstGeom>
        </p:spPr>
        <p:txBody>
          <a:bodyPr spcFirstLastPara="1" wrap="square" lIns="91425" tIns="91425" rIns="91425" bIns="91425" anchor="ctr" anchorCtr="0">
            <a:noAutofit/>
          </a:bodyPr>
          <a:lstStyle/>
          <a:p>
            <a:pPr lvl="0"/>
            <a:r>
              <a:rPr lang="pl" sz="1800" b="1" dirty="0"/>
              <a:t>PROGRAM INDYWIDUALNEGO MONITOROWANIA AKTYWNOŚCI FIZYCZNEJ STUDENTÓW </a:t>
            </a:r>
            <a:endParaRPr sz="1800" b="1" dirty="0"/>
          </a:p>
        </p:txBody>
      </p:sp>
      <p:sp>
        <p:nvSpPr>
          <p:cNvPr id="130" name="Google Shape;130;p13"/>
          <p:cNvSpPr txBox="1">
            <a:spLocks noGrp="1"/>
          </p:cNvSpPr>
          <p:nvPr>
            <p:ph type="subTitle" idx="1"/>
          </p:nvPr>
        </p:nvSpPr>
        <p:spPr>
          <a:xfrm>
            <a:off x="1449125" y="300530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b="1"/>
              <a:t>Mens sana in corpore sano</a:t>
            </a:r>
            <a:endParaRPr b="1"/>
          </a:p>
          <a:p>
            <a:pPr marL="0" lvl="0" indent="0" algn="ctr" rtl="0">
              <a:spcBef>
                <a:spcPts val="0"/>
              </a:spcBef>
              <a:spcAft>
                <a:spcPts val="0"/>
              </a:spcAft>
              <a:buNone/>
            </a:pPr>
            <a:endParaRPr b="1"/>
          </a:p>
        </p:txBody>
      </p:sp>
      <p:pic>
        <p:nvPicPr>
          <p:cNvPr id="131" name="Google Shape;131;p13"/>
          <p:cNvPicPr preferRelativeResize="0"/>
          <p:nvPr/>
        </p:nvPicPr>
        <p:blipFill rotWithShape="1">
          <a:blip r:embed="rId3">
            <a:alphaModFix/>
          </a:blip>
          <a:srcRect l="31641" t="15131" r="31150" b="15869"/>
          <a:stretch/>
        </p:blipFill>
        <p:spPr>
          <a:xfrm>
            <a:off x="8141025" y="4147350"/>
            <a:ext cx="779150" cy="779150"/>
          </a:xfrm>
          <a:prstGeom prst="rect">
            <a:avLst/>
          </a:prstGeom>
          <a:noFill/>
          <a:ln>
            <a:noFill/>
          </a:ln>
        </p:spPr>
      </p:pic>
      <p:pic>
        <p:nvPicPr>
          <p:cNvPr id="132" name="Google Shape;132;p13"/>
          <p:cNvPicPr preferRelativeResize="0"/>
          <p:nvPr/>
        </p:nvPicPr>
        <p:blipFill>
          <a:blip r:embed="rId4">
            <a:alphaModFix/>
          </a:blip>
          <a:stretch>
            <a:fillRect/>
          </a:stretch>
        </p:blipFill>
        <p:spPr>
          <a:xfrm>
            <a:off x="2888200" y="284623"/>
            <a:ext cx="2176750" cy="921900"/>
          </a:xfrm>
          <a:prstGeom prst="rect">
            <a:avLst/>
          </a:prstGeom>
          <a:noFill/>
          <a:ln>
            <a:noFill/>
          </a:ln>
        </p:spPr>
      </p:pic>
      <p:sp>
        <p:nvSpPr>
          <p:cNvPr id="133" name="Google Shape;133;p13"/>
          <p:cNvSpPr txBox="1"/>
          <p:nvPr/>
        </p:nvSpPr>
        <p:spPr>
          <a:xfrm>
            <a:off x="4954025" y="284625"/>
            <a:ext cx="2329200" cy="82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solidFill>
                  <a:srgbClr val="0B1C56"/>
                </a:solidFill>
                <a:latin typeface="Ubuntu"/>
                <a:ea typeface="Ubuntu"/>
                <a:cs typeface="Ubuntu"/>
                <a:sym typeface="Ubuntu"/>
              </a:rPr>
              <a:t>Centrum</a:t>
            </a:r>
            <a:endParaRPr sz="1800" b="1">
              <a:solidFill>
                <a:srgbClr val="0B1C56"/>
              </a:solidFill>
              <a:latin typeface="Ubuntu"/>
              <a:ea typeface="Ubuntu"/>
              <a:cs typeface="Ubuntu"/>
              <a:sym typeface="Ubuntu"/>
            </a:endParaRPr>
          </a:p>
          <a:p>
            <a:pPr marL="0" lvl="0" indent="0" algn="l" rtl="0">
              <a:spcBef>
                <a:spcPts val="0"/>
              </a:spcBef>
              <a:spcAft>
                <a:spcPts val="0"/>
              </a:spcAft>
              <a:buNone/>
            </a:pPr>
            <a:r>
              <a:rPr lang="pl" sz="1800" b="1">
                <a:solidFill>
                  <a:srgbClr val="0B1C56"/>
                </a:solidFill>
                <a:latin typeface="Ubuntu"/>
                <a:ea typeface="Ubuntu"/>
                <a:cs typeface="Ubuntu"/>
                <a:sym typeface="Ubuntu"/>
              </a:rPr>
              <a:t>Sportu i Rekreacji</a:t>
            </a:r>
            <a:endParaRPr sz="1800" b="1">
              <a:solidFill>
                <a:srgbClr val="0B1C56"/>
              </a:solidFill>
              <a:latin typeface="Ubuntu"/>
              <a:ea typeface="Ubuntu"/>
              <a:cs typeface="Ubuntu"/>
              <a:sym typeface="Ubuntu"/>
            </a:endParaRPr>
          </a:p>
        </p:txBody>
      </p:sp>
      <p:pic>
        <p:nvPicPr>
          <p:cNvPr id="10" name="Google Shape;227;p25"/>
          <p:cNvPicPr preferRelativeResize="0"/>
          <p:nvPr/>
        </p:nvPicPr>
        <p:blipFill>
          <a:blip r:embed="rId5">
            <a:alphaModFix/>
          </a:blip>
          <a:stretch>
            <a:fillRect/>
          </a:stretch>
        </p:blipFill>
        <p:spPr>
          <a:xfrm>
            <a:off x="3322914" y="2075020"/>
            <a:ext cx="3897086" cy="23150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545000" y="607150"/>
            <a:ext cx="8163600" cy="544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a:t>WNIOSKI</a:t>
            </a:r>
            <a:endParaRPr sz="1800" b="1"/>
          </a:p>
        </p:txBody>
      </p:sp>
      <p:sp>
        <p:nvSpPr>
          <p:cNvPr id="271" name="Google Shape;271;p32"/>
          <p:cNvSpPr txBox="1">
            <a:spLocks noGrp="1"/>
          </p:cNvSpPr>
          <p:nvPr>
            <p:ph type="body" idx="1"/>
          </p:nvPr>
        </p:nvSpPr>
        <p:spPr>
          <a:xfrm>
            <a:off x="545000" y="1357900"/>
            <a:ext cx="7391700" cy="2543100"/>
          </a:xfrm>
          <a:prstGeom prst="rect">
            <a:avLst/>
          </a:prstGeom>
        </p:spPr>
        <p:txBody>
          <a:bodyPr spcFirstLastPara="1" wrap="square" lIns="91425" tIns="91425" rIns="91425" bIns="91425" anchor="t" anchorCtr="0">
            <a:noAutofit/>
          </a:bodyPr>
          <a:lstStyle/>
          <a:p>
            <a:pPr marL="457200" lvl="0" indent="-311150" algn="just" rtl="0">
              <a:spcBef>
                <a:spcPts val="0"/>
              </a:spcBef>
              <a:spcAft>
                <a:spcPts val="0"/>
              </a:spcAft>
              <a:buSzPts val="1300"/>
              <a:buChar char="●"/>
            </a:pPr>
            <a:r>
              <a:rPr lang="pl" b="1" dirty="0"/>
              <a:t>Program podnosi poziom świadomości prozdrowotnej studentów.</a:t>
            </a:r>
            <a:endParaRPr b="1" dirty="0"/>
          </a:p>
          <a:p>
            <a:pPr marL="457200" lvl="0" indent="-311150" algn="just" rtl="0">
              <a:spcBef>
                <a:spcPts val="0"/>
              </a:spcBef>
              <a:spcAft>
                <a:spcPts val="0"/>
              </a:spcAft>
              <a:buSzPts val="1300"/>
              <a:buChar char="●"/>
            </a:pPr>
            <a:r>
              <a:rPr lang="pl" b="1" dirty="0"/>
              <a:t>Umożliwia wszystkim studentom bez względu na prezentowany poziom zdolności wysiłkowych (indywidualna diagnoza - test Astranda i analiza składu ciała) zaaplikować odpowiedni program aktywności fizycznej.</a:t>
            </a:r>
            <a:endParaRPr b="1" dirty="0"/>
          </a:p>
          <a:p>
            <a:pPr marL="457200" lvl="0" indent="-311150" algn="just" rtl="0">
              <a:spcBef>
                <a:spcPts val="0"/>
              </a:spcBef>
              <a:spcAft>
                <a:spcPts val="0"/>
              </a:spcAft>
              <a:buSzPts val="1300"/>
              <a:buChar char="●"/>
            </a:pPr>
            <a:r>
              <a:rPr lang="pl" b="1" dirty="0"/>
              <a:t>Dzięki indywidualnym programom aktywności fizycznej podnosi się poziom wydolności fizycznej studentów.</a:t>
            </a:r>
            <a:endParaRPr b="1" dirty="0"/>
          </a:p>
          <a:p>
            <a:pPr marL="457200" lvl="0" indent="-311150" algn="just" rtl="0">
              <a:spcBef>
                <a:spcPts val="0"/>
              </a:spcBef>
              <a:spcAft>
                <a:spcPts val="0"/>
              </a:spcAft>
              <a:buSzPts val="1300"/>
              <a:buChar char="●"/>
            </a:pPr>
            <a:r>
              <a:rPr lang="pl" b="1" dirty="0"/>
              <a:t>Program w swoich założeniach uwzględnia wszystkie zalecenia bezpieczeństwa wynikające z epidemi Covid-19.</a:t>
            </a:r>
            <a:endParaRPr b="1" dirty="0"/>
          </a:p>
          <a:p>
            <a:pPr marL="457200" lvl="0" indent="-311150" algn="just" rtl="0">
              <a:spcBef>
                <a:spcPts val="0"/>
              </a:spcBef>
              <a:spcAft>
                <a:spcPts val="0"/>
              </a:spcAft>
              <a:buSzPts val="1300"/>
              <a:buChar char="●"/>
            </a:pPr>
            <a:r>
              <a:rPr lang="pl" b="1" dirty="0"/>
              <a:t>Wykorzystanie aplikacji Polar Flow w programie  powoduje zwiększoną świadomość uczestników co do indywidualnych reakcji na wysiłek fizyczny</a:t>
            </a:r>
            <a:endParaRPr b="1" dirty="0"/>
          </a:p>
          <a:p>
            <a:pPr marL="457200" lvl="0" indent="0" algn="just" rtl="0">
              <a:spcBef>
                <a:spcPts val="1600"/>
              </a:spcBef>
              <a:spcAft>
                <a:spcPts val="1600"/>
              </a:spcAft>
              <a:buNone/>
            </a:pP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dirty="0"/>
              <a:t>Zainteresowanych tą formułą aktywności fizycznej zapraszamy. kontakt dr A.Bahr</a:t>
            </a:r>
            <a:endParaRPr dirty="0"/>
          </a:p>
        </p:txBody>
      </p:sp>
      <p:pic>
        <p:nvPicPr>
          <p:cNvPr id="277" name="Google Shape;277;p33"/>
          <p:cNvPicPr preferRelativeResize="0"/>
          <p:nvPr/>
        </p:nvPicPr>
        <p:blipFill rotWithShape="1">
          <a:blip r:embed="rId3">
            <a:alphaModFix/>
          </a:blip>
          <a:srcRect l="31641" t="15131" r="31150" b="15869"/>
          <a:stretch/>
        </p:blipFill>
        <p:spPr>
          <a:xfrm>
            <a:off x="8309475" y="4304575"/>
            <a:ext cx="779150" cy="779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819150" y="391424"/>
            <a:ext cx="7505700" cy="20360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800" dirty="0"/>
              <a:t>Zachowanie zdrowotne, w tym rekreacyjna aktywność fizyczna </a:t>
            </a:r>
            <a:endParaRPr sz="1800" dirty="0"/>
          </a:p>
          <a:p>
            <a:pPr lvl="0"/>
            <a:r>
              <a:rPr lang="pl" sz="1800" dirty="0"/>
              <a:t>i sposób żywienia stanowią kluczowe czynniki warunkujące zdrowie.</a:t>
            </a:r>
            <a:r>
              <a:rPr lang="pl-PL" sz="1800" dirty="0"/>
              <a:t> Wielu specjalistów wśród zaleceń na czas pandemii zwraca uwagę na znaczenie aktywności fizycznej. Badania wykazały, że ćwiczenia fizyczne mogą wpływać na układ odpornościowy organizmu.</a:t>
            </a:r>
            <a:endParaRPr sz="1800" dirty="0"/>
          </a:p>
          <a:p>
            <a:pPr marL="0" lvl="0" indent="0" algn="l" rtl="0">
              <a:spcBef>
                <a:spcPts val="0"/>
              </a:spcBef>
              <a:spcAft>
                <a:spcPts val="0"/>
              </a:spcAft>
              <a:buNone/>
            </a:pPr>
            <a:endParaRPr sz="1800" b="1" dirty="0"/>
          </a:p>
        </p:txBody>
      </p:sp>
      <p:pic>
        <p:nvPicPr>
          <p:cNvPr id="148" name="Google Shape;148;p15"/>
          <p:cNvPicPr preferRelativeResize="0"/>
          <p:nvPr/>
        </p:nvPicPr>
        <p:blipFill>
          <a:blip r:embed="rId3">
            <a:alphaModFix/>
          </a:blip>
          <a:stretch>
            <a:fillRect/>
          </a:stretch>
        </p:blipFill>
        <p:spPr>
          <a:xfrm>
            <a:off x="1187313" y="2013857"/>
            <a:ext cx="6769384" cy="2682018"/>
          </a:xfrm>
          <a:prstGeom prst="rect">
            <a:avLst/>
          </a:prstGeom>
          <a:noFill/>
          <a:ln>
            <a:noFill/>
          </a:ln>
        </p:spPr>
      </p:pic>
      <p:pic>
        <p:nvPicPr>
          <p:cNvPr id="4"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1" y="2013857"/>
            <a:ext cx="1665514" cy="1230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545000" y="391425"/>
            <a:ext cx="8163600" cy="954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a:t>Współczesne pokolenia nazywane są POKOLENIAMI TRZECH KRZESEŁ: </a:t>
            </a:r>
            <a:endParaRPr sz="1800" b="1"/>
          </a:p>
          <a:p>
            <a:pPr marL="0" lvl="0" indent="0" algn="just" rtl="0">
              <a:spcBef>
                <a:spcPts val="0"/>
              </a:spcBef>
              <a:spcAft>
                <a:spcPts val="0"/>
              </a:spcAft>
              <a:buNone/>
            </a:pPr>
            <a:r>
              <a:rPr lang="pl" sz="1800" b="1"/>
              <a:t>fotela w domu, krzesła biurowego i fotela samochodowego</a:t>
            </a:r>
            <a:endParaRPr sz="1800" b="1"/>
          </a:p>
          <a:p>
            <a:pPr marL="0" lvl="0" indent="0" algn="just" rtl="0">
              <a:spcBef>
                <a:spcPts val="0"/>
              </a:spcBef>
              <a:spcAft>
                <a:spcPts val="0"/>
              </a:spcAft>
              <a:buNone/>
            </a:pPr>
            <a:endParaRPr sz="1800" b="1"/>
          </a:p>
        </p:txBody>
      </p:sp>
      <p:sp>
        <p:nvSpPr>
          <p:cNvPr id="155" name="Google Shape;155;p16"/>
          <p:cNvSpPr txBox="1">
            <a:spLocks noGrp="1"/>
          </p:cNvSpPr>
          <p:nvPr>
            <p:ph type="body" idx="1"/>
          </p:nvPr>
        </p:nvSpPr>
        <p:spPr>
          <a:xfrm>
            <a:off x="1565038" y="3185975"/>
            <a:ext cx="5811900" cy="54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b="1"/>
              <a:t>siedzenie to nowe palenie „sitting is the new smoking”</a:t>
            </a:r>
            <a:endParaRPr b="1"/>
          </a:p>
          <a:p>
            <a:pPr marL="0" lvl="0" indent="0" algn="ctr" rtl="0">
              <a:spcBef>
                <a:spcPts val="1600"/>
              </a:spcBef>
              <a:spcAft>
                <a:spcPts val="1600"/>
              </a:spcAft>
              <a:buNone/>
            </a:pPr>
            <a:endParaRPr b="1"/>
          </a:p>
        </p:txBody>
      </p:sp>
      <p:pic>
        <p:nvPicPr>
          <p:cNvPr id="154" name="Google Shape;154;p16"/>
          <p:cNvPicPr preferRelativeResize="0"/>
          <p:nvPr/>
        </p:nvPicPr>
        <p:blipFill>
          <a:blip r:embed="rId3">
            <a:alphaModFix/>
          </a:blip>
          <a:stretch>
            <a:fillRect/>
          </a:stretch>
        </p:blipFill>
        <p:spPr>
          <a:xfrm>
            <a:off x="1363813" y="1573100"/>
            <a:ext cx="6162675" cy="17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545000" y="607150"/>
            <a:ext cx="8163600" cy="544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dirty="0"/>
              <a:t>Program,  założenia</a:t>
            </a:r>
            <a:endParaRPr sz="1800" b="1" dirty="0"/>
          </a:p>
        </p:txBody>
      </p:sp>
      <p:sp>
        <p:nvSpPr>
          <p:cNvPr id="173" name="Google Shape;173;p19"/>
          <p:cNvSpPr txBox="1">
            <a:spLocks noGrp="1"/>
          </p:cNvSpPr>
          <p:nvPr>
            <p:ph type="body" idx="1"/>
          </p:nvPr>
        </p:nvSpPr>
        <p:spPr>
          <a:xfrm>
            <a:off x="545000" y="979714"/>
            <a:ext cx="7586629" cy="2917372"/>
          </a:xfrm>
          <a:prstGeom prst="rect">
            <a:avLst/>
          </a:prstGeom>
        </p:spPr>
        <p:txBody>
          <a:bodyPr spcFirstLastPara="1" wrap="square" lIns="91425" tIns="91425" rIns="91425" bIns="91425" anchor="t" anchorCtr="0">
            <a:noAutofit/>
          </a:bodyPr>
          <a:lstStyle/>
          <a:p>
            <a:pPr lvl="0" algn="just"/>
            <a:r>
              <a:rPr lang="pl-PL" b="1" dirty="0"/>
              <a:t>Projekt skierowany jest do przede wszystkim do osób o niskim i średnim poziomie wydolności fizycznej chcących poprawić swoje wyniki.</a:t>
            </a:r>
            <a:endParaRPr lang="pl-PL" dirty="0"/>
          </a:p>
          <a:p>
            <a:pPr lvl="0" algn="just"/>
            <a:r>
              <a:rPr lang="pl-PL" b="1" dirty="0"/>
              <a:t>Oszacowanie na podstawie </a:t>
            </a:r>
            <a:r>
              <a:rPr lang="pl" b="1" dirty="0"/>
              <a:t>testu Astranda –Ryhminga na cykloergometrze maksymalnego poboru tlenu (VO</a:t>
            </a:r>
            <a:r>
              <a:rPr lang="pl" b="1" baseline="-25000" dirty="0"/>
              <a:t>2</a:t>
            </a:r>
            <a:r>
              <a:rPr lang="pl" b="1" dirty="0"/>
              <a:t>max) .Wskaźnik ten   bardzo wiarygodnie określa stan naszej wydolności.Powtarzanie tego testu co miesiąc w okresie prowadzenia programu.</a:t>
            </a:r>
            <a:endParaRPr b="1" dirty="0"/>
          </a:p>
          <a:p>
            <a:pPr marL="457200" lvl="0" indent="-311150" algn="just" rtl="0">
              <a:spcBef>
                <a:spcPts val="0"/>
              </a:spcBef>
              <a:spcAft>
                <a:spcPts val="0"/>
              </a:spcAft>
              <a:buSzPts val="1300"/>
              <a:buChar char="●"/>
            </a:pPr>
            <a:r>
              <a:rPr lang="pl" b="1" dirty="0"/>
              <a:t>Ocena masy i składu ciała (masa tłuszczowa i beztłuszczowa)  </a:t>
            </a:r>
            <a:endParaRPr b="1" dirty="0"/>
          </a:p>
          <a:p>
            <a:pPr marL="457200" lvl="0" indent="-311150" algn="just" rtl="0">
              <a:spcBef>
                <a:spcPts val="0"/>
              </a:spcBef>
              <a:spcAft>
                <a:spcPts val="0"/>
              </a:spcAft>
              <a:buSzPts val="1300"/>
              <a:buChar char="●"/>
            </a:pPr>
            <a:r>
              <a:rPr lang="pl" b="1" dirty="0"/>
              <a:t> Na podstawie badań wyjściowych tworzenie indywidualnych programów aktywności fizycznej.</a:t>
            </a:r>
          </a:p>
          <a:p>
            <a:pPr lvl="0" algn="just"/>
            <a:r>
              <a:rPr lang="pl-PL" b="1" dirty="0"/>
              <a:t>Przekazanie do indywidualnego użytku  monitorów polara rejestrujących częstość skurczów serca (HR). </a:t>
            </a:r>
          </a:p>
          <a:p>
            <a:pPr lvl="0" algn="just"/>
            <a:r>
              <a:rPr lang="pl-PL" b="1" dirty="0"/>
              <a:t>Wykorzystując aplikację Polar </a:t>
            </a:r>
            <a:r>
              <a:rPr lang="pl-PL" b="1" dirty="0" err="1"/>
              <a:t>Flow</a:t>
            </a:r>
            <a:r>
              <a:rPr lang="pl-PL" b="1" dirty="0"/>
              <a:t> stworzenie elektronicznego dziennika aktywności fizycznej  </a:t>
            </a:r>
            <a:endParaRPr b="1" dirty="0"/>
          </a:p>
          <a:p>
            <a:pPr marL="457200" lvl="0" indent="-311150" algn="just" rtl="0">
              <a:spcBef>
                <a:spcPts val="0"/>
              </a:spcBef>
              <a:spcAft>
                <a:spcPts val="0"/>
              </a:spcAft>
              <a:buSzPts val="1300"/>
              <a:buChar char="●"/>
            </a:pPr>
            <a:r>
              <a:rPr lang="pl" b="1" dirty="0"/>
              <a:t>Kontrola zwyczajów żywieniowych – ankieta</a:t>
            </a:r>
          </a:p>
          <a:p>
            <a:pPr marL="457200" lvl="0" indent="-311150" algn="just" rtl="0">
              <a:spcBef>
                <a:spcPts val="0"/>
              </a:spcBef>
              <a:spcAft>
                <a:spcPts val="0"/>
              </a:spcAft>
              <a:buSzPts val="1300"/>
              <a:buChar char="●"/>
            </a:pPr>
            <a:r>
              <a:rPr lang="pl" b="1" dirty="0"/>
              <a:t>Uczestnicy zobawiązują się do kontynuacji programu minimum 1 rok.</a:t>
            </a:r>
            <a:endParaRPr b="1" dirty="0"/>
          </a:p>
        </p:txBody>
      </p:sp>
      <p:pic>
        <p:nvPicPr>
          <p:cNvPr id="174" name="Google Shape;174;p19"/>
          <p:cNvPicPr preferRelativeResize="0"/>
          <p:nvPr/>
        </p:nvPicPr>
        <p:blipFill>
          <a:blip r:embed="rId3">
            <a:alphaModFix/>
          </a:blip>
          <a:stretch>
            <a:fillRect/>
          </a:stretch>
        </p:blipFill>
        <p:spPr>
          <a:xfrm>
            <a:off x="7750628" y="150403"/>
            <a:ext cx="1077686" cy="829311"/>
          </a:xfrm>
          <a:prstGeom prst="rect">
            <a:avLst/>
          </a:prstGeom>
          <a:noFill/>
          <a:ln>
            <a:noFill/>
          </a:ln>
        </p:spPr>
      </p:pic>
      <p:pic>
        <p:nvPicPr>
          <p:cNvPr id="175" name="Google Shape;175;p19"/>
          <p:cNvPicPr preferRelativeResize="0"/>
          <p:nvPr/>
        </p:nvPicPr>
        <p:blipFill>
          <a:blip r:embed="rId4">
            <a:alphaModFix/>
          </a:blip>
          <a:stretch>
            <a:fillRect/>
          </a:stretch>
        </p:blipFill>
        <p:spPr>
          <a:xfrm>
            <a:off x="6105540" y="3792065"/>
            <a:ext cx="1543050" cy="957125"/>
          </a:xfrm>
          <a:prstGeom prst="rect">
            <a:avLst/>
          </a:prstGeom>
          <a:noFill/>
          <a:ln>
            <a:noFill/>
          </a:ln>
        </p:spPr>
      </p:pic>
      <p:pic>
        <p:nvPicPr>
          <p:cNvPr id="6" name="Google Shape;233;p26"/>
          <p:cNvPicPr preferRelativeResize="0"/>
          <p:nvPr/>
        </p:nvPicPr>
        <p:blipFill>
          <a:blip r:embed="rId5">
            <a:alphaModFix/>
          </a:blip>
          <a:stretch>
            <a:fillRect/>
          </a:stretch>
        </p:blipFill>
        <p:spPr>
          <a:xfrm>
            <a:off x="832718" y="3792064"/>
            <a:ext cx="1960649" cy="1008049"/>
          </a:xfrm>
          <a:prstGeom prst="rect">
            <a:avLst/>
          </a:prstGeom>
          <a:noFill/>
          <a:ln>
            <a:noFill/>
          </a:ln>
        </p:spPr>
      </p:pic>
    </p:spTree>
    <p:extLst>
      <p:ext uri="{BB962C8B-B14F-4D97-AF65-F5344CB8AC3E}">
        <p14:creationId xmlns:p14="http://schemas.microsoft.com/office/powerpoint/2010/main" val="121526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545000" y="391425"/>
            <a:ext cx="8163600" cy="60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dirty="0"/>
              <a:t>Schemat pracy w programie                                 </a:t>
            </a:r>
            <a:endParaRPr sz="1800" b="1" dirty="0"/>
          </a:p>
        </p:txBody>
      </p:sp>
      <p:sp>
        <p:nvSpPr>
          <p:cNvPr id="181" name="Google Shape;181;p20"/>
          <p:cNvSpPr txBox="1">
            <a:spLocks noGrp="1"/>
          </p:cNvSpPr>
          <p:nvPr>
            <p:ph type="body" idx="1"/>
          </p:nvPr>
        </p:nvSpPr>
        <p:spPr>
          <a:xfrm>
            <a:off x="1014641" y="964225"/>
            <a:ext cx="1421100" cy="544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a:t>diagnoza</a:t>
            </a:r>
            <a:endParaRPr b="1"/>
          </a:p>
        </p:txBody>
      </p:sp>
      <p:sp>
        <p:nvSpPr>
          <p:cNvPr id="187" name="Google Shape;187;p20"/>
          <p:cNvSpPr txBox="1">
            <a:spLocks noGrp="1"/>
          </p:cNvSpPr>
          <p:nvPr>
            <p:ph type="body" idx="4294967295"/>
          </p:nvPr>
        </p:nvSpPr>
        <p:spPr>
          <a:xfrm>
            <a:off x="7721600" y="963613"/>
            <a:ext cx="1422400" cy="54451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kontrola</a:t>
            </a:r>
            <a:endParaRPr b="1" dirty="0"/>
          </a:p>
        </p:txBody>
      </p:sp>
      <p:sp>
        <p:nvSpPr>
          <p:cNvPr id="188" name="Google Shape;188;p20"/>
          <p:cNvSpPr txBox="1">
            <a:spLocks noGrp="1"/>
          </p:cNvSpPr>
          <p:nvPr>
            <p:ph type="body" idx="4294967295"/>
          </p:nvPr>
        </p:nvSpPr>
        <p:spPr>
          <a:xfrm>
            <a:off x="0" y="963613"/>
            <a:ext cx="8469086" cy="54451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program ind                                    </a:t>
            </a:r>
            <a:endParaRPr b="1" dirty="0"/>
          </a:p>
        </p:txBody>
      </p:sp>
      <p:sp>
        <p:nvSpPr>
          <p:cNvPr id="189" name="Google Shape;189;p20"/>
          <p:cNvSpPr txBox="1">
            <a:spLocks noGrp="1"/>
          </p:cNvSpPr>
          <p:nvPr>
            <p:ph type="body" idx="4294967295"/>
          </p:nvPr>
        </p:nvSpPr>
        <p:spPr>
          <a:xfrm>
            <a:off x="0" y="2921000"/>
            <a:ext cx="1420813" cy="54451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test </a:t>
            </a:r>
            <a:r>
              <a:rPr lang="pl" b="1" dirty="0">
                <a:solidFill>
                  <a:srgbClr val="5FCBEF"/>
                </a:solidFill>
              </a:rPr>
              <a:t>A</a:t>
            </a:r>
            <a:r>
              <a:rPr lang="pl" b="1" dirty="0"/>
              <a:t>stranda                                      </a:t>
            </a:r>
            <a:endParaRPr b="1" dirty="0"/>
          </a:p>
        </p:txBody>
      </p:sp>
      <p:sp>
        <p:nvSpPr>
          <p:cNvPr id="190" name="Google Shape;190;p20"/>
          <p:cNvSpPr txBox="1">
            <a:spLocks noGrp="1"/>
          </p:cNvSpPr>
          <p:nvPr>
            <p:ph type="body" idx="4294967295"/>
          </p:nvPr>
        </p:nvSpPr>
        <p:spPr>
          <a:xfrm>
            <a:off x="545000" y="2921000"/>
            <a:ext cx="8163600" cy="54451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przygotowanie ind.programów               </a:t>
            </a:r>
            <a:endParaRPr b="1" dirty="0"/>
          </a:p>
        </p:txBody>
      </p:sp>
      <p:sp>
        <p:nvSpPr>
          <p:cNvPr id="191" name="Google Shape;191;p20"/>
          <p:cNvSpPr txBox="1">
            <a:spLocks noGrp="1"/>
          </p:cNvSpPr>
          <p:nvPr>
            <p:ph type="body" idx="4294967295"/>
          </p:nvPr>
        </p:nvSpPr>
        <p:spPr>
          <a:xfrm>
            <a:off x="7156450" y="3465513"/>
            <a:ext cx="1987550" cy="83026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b="1"/>
              <a:t>TEST</a:t>
            </a:r>
            <a:br>
              <a:rPr lang="pl" b="1"/>
            </a:br>
            <a:r>
              <a:rPr lang="pl" b="1"/>
              <a:t>kontrola masy ciała</a:t>
            </a:r>
            <a:br>
              <a:rPr lang="pl" b="1"/>
            </a:br>
            <a:r>
              <a:rPr lang="pl" b="1"/>
              <a:t>zalecenia</a:t>
            </a:r>
            <a:br>
              <a:rPr lang="pl" b="1"/>
            </a:br>
            <a:endParaRPr b="1"/>
          </a:p>
        </p:txBody>
      </p:sp>
      <p:sp>
        <p:nvSpPr>
          <p:cNvPr id="192" name="Google Shape;192;p20"/>
          <p:cNvSpPr txBox="1">
            <a:spLocks noGrp="1"/>
          </p:cNvSpPr>
          <p:nvPr>
            <p:ph type="body" idx="4294967295"/>
          </p:nvPr>
        </p:nvSpPr>
        <p:spPr>
          <a:xfrm>
            <a:off x="0" y="4214813"/>
            <a:ext cx="2436813" cy="54451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kontrola masy ciała</a:t>
            </a:r>
            <a:br>
              <a:rPr lang="pl" b="1" dirty="0"/>
            </a:br>
            <a:r>
              <a:rPr lang="pl" b="1" dirty="0"/>
              <a:t>kwestionariusz żywieniowy  </a:t>
            </a:r>
            <a:br>
              <a:rPr lang="pl" b="1" dirty="0"/>
            </a:br>
            <a:r>
              <a:rPr lang="pl" b="1" dirty="0"/>
              <a:t>                     </a:t>
            </a:r>
            <a:endParaRPr b="1" dirty="0"/>
          </a:p>
        </p:txBody>
      </p:sp>
      <p:sp>
        <p:nvSpPr>
          <p:cNvPr id="193" name="Google Shape;193;p20"/>
          <p:cNvSpPr txBox="1">
            <a:spLocks noGrp="1"/>
          </p:cNvSpPr>
          <p:nvPr>
            <p:ph type="body" idx="4294967295"/>
          </p:nvPr>
        </p:nvSpPr>
        <p:spPr>
          <a:xfrm>
            <a:off x="0" y="4295775"/>
            <a:ext cx="8469086" cy="54451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b="1" dirty="0"/>
              <a:t>                                                     </a:t>
            </a:r>
            <a:endParaRPr b="1" dirty="0"/>
          </a:p>
        </p:txBody>
      </p:sp>
      <p:pic>
        <p:nvPicPr>
          <p:cNvPr id="182" name="Google Shape;182;p20"/>
          <p:cNvPicPr preferRelativeResize="0"/>
          <p:nvPr/>
        </p:nvPicPr>
        <p:blipFill>
          <a:blip r:embed="rId3">
            <a:alphaModFix/>
          </a:blip>
          <a:stretch>
            <a:fillRect/>
          </a:stretch>
        </p:blipFill>
        <p:spPr>
          <a:xfrm>
            <a:off x="1196563" y="1571750"/>
            <a:ext cx="1057275" cy="1285875"/>
          </a:xfrm>
          <a:prstGeom prst="rect">
            <a:avLst/>
          </a:prstGeom>
          <a:noFill/>
          <a:ln>
            <a:noFill/>
          </a:ln>
        </p:spPr>
      </p:pic>
      <p:pic>
        <p:nvPicPr>
          <p:cNvPr id="183" name="Google Shape;183;p20"/>
          <p:cNvPicPr preferRelativeResize="0"/>
          <p:nvPr/>
        </p:nvPicPr>
        <p:blipFill>
          <a:blip r:embed="rId4">
            <a:alphaModFix/>
          </a:blip>
          <a:stretch>
            <a:fillRect/>
          </a:stretch>
        </p:blipFill>
        <p:spPr>
          <a:xfrm>
            <a:off x="3366013" y="1508125"/>
            <a:ext cx="1876425" cy="1082675"/>
          </a:xfrm>
          <a:prstGeom prst="rect">
            <a:avLst/>
          </a:prstGeom>
          <a:noFill/>
          <a:ln>
            <a:noFill/>
          </a:ln>
        </p:spPr>
      </p:pic>
      <p:pic>
        <p:nvPicPr>
          <p:cNvPr id="184" name="Google Shape;184;p20"/>
          <p:cNvPicPr preferRelativeResize="0"/>
          <p:nvPr/>
        </p:nvPicPr>
        <p:blipFill>
          <a:blip r:embed="rId5">
            <a:alphaModFix/>
          </a:blip>
          <a:stretch>
            <a:fillRect/>
          </a:stretch>
        </p:blipFill>
        <p:spPr>
          <a:xfrm>
            <a:off x="6075800" y="1436925"/>
            <a:ext cx="1986503" cy="1881950"/>
          </a:xfrm>
          <a:prstGeom prst="rect">
            <a:avLst/>
          </a:prstGeom>
          <a:noFill/>
          <a:ln>
            <a:noFill/>
          </a:ln>
        </p:spPr>
      </p:pic>
      <p:pic>
        <p:nvPicPr>
          <p:cNvPr id="185" name="Google Shape;185;p20"/>
          <p:cNvPicPr preferRelativeResize="0"/>
          <p:nvPr/>
        </p:nvPicPr>
        <p:blipFill>
          <a:blip r:embed="rId6">
            <a:alphaModFix/>
          </a:blip>
          <a:stretch>
            <a:fillRect/>
          </a:stretch>
        </p:blipFill>
        <p:spPr>
          <a:xfrm>
            <a:off x="1073675" y="3318875"/>
            <a:ext cx="1362075" cy="895350"/>
          </a:xfrm>
          <a:prstGeom prst="rect">
            <a:avLst/>
          </a:prstGeom>
          <a:noFill/>
          <a:ln>
            <a:noFill/>
          </a:ln>
        </p:spPr>
      </p:pic>
      <p:pic>
        <p:nvPicPr>
          <p:cNvPr id="186" name="Google Shape;186;p20"/>
          <p:cNvPicPr preferRelativeResize="0"/>
          <p:nvPr/>
        </p:nvPicPr>
        <p:blipFill>
          <a:blip r:embed="rId7">
            <a:alphaModFix/>
          </a:blip>
          <a:stretch>
            <a:fillRect/>
          </a:stretch>
        </p:blipFill>
        <p:spPr>
          <a:xfrm>
            <a:off x="3475550" y="3371925"/>
            <a:ext cx="1657350" cy="923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title"/>
          </p:nvPr>
        </p:nvSpPr>
        <p:spPr>
          <a:xfrm>
            <a:off x="545000" y="607150"/>
            <a:ext cx="8163600" cy="544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a:t>Szansa dla wszystkich</a:t>
            </a:r>
            <a:endParaRPr sz="1800" b="1"/>
          </a:p>
        </p:txBody>
      </p:sp>
      <p:sp>
        <p:nvSpPr>
          <p:cNvPr id="199" name="Google Shape;199;p21"/>
          <p:cNvSpPr txBox="1">
            <a:spLocks noGrp="1"/>
          </p:cNvSpPr>
          <p:nvPr>
            <p:ph type="body" idx="1"/>
          </p:nvPr>
        </p:nvSpPr>
        <p:spPr>
          <a:xfrm>
            <a:off x="545000" y="1357900"/>
            <a:ext cx="7391700" cy="2543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b="1" dirty="0"/>
              <a:t> Program skierowany jest przede wszystkim do studentów o słabej bądź przeciętnej wydolności fizycznej. Nie posiadają oni nawyków aktywności fizycznej miedzy innymi z powodu braku umiejętności ruchowych. Praca w ramach programu umożliwia im zdiagnozowanie ich indywidualnych możliwości fizycznych oraz sposobów ich poprawy. Długoletnia obserwacja ( przez okres studiów) daje im gwarancje z jednej strony nabycia zdrowotnych nawyków, a z drugiej strony obiektywnej kontroli. Nie bez znaczenia jest również możliwość formowania celów indywidualnych w tym zakresie. Program ten był wdrażany w</a:t>
            </a:r>
            <a:r>
              <a:rPr lang="pl" dirty="0"/>
              <a:t>  </a:t>
            </a:r>
            <a:r>
              <a:rPr lang="pl" b="1" dirty="0"/>
              <a:t>wybranych grupach studenckich od X 2016 i potwierdził swoją skuteczność w podnoszeniu indywidualnych wyników studentów. </a:t>
            </a:r>
            <a:endParaRPr b="1" dirty="0"/>
          </a:p>
          <a:p>
            <a:pPr marL="0" lvl="0" indent="0" algn="just" rtl="0">
              <a:spcBef>
                <a:spcPts val="1600"/>
              </a:spcBef>
              <a:spcAft>
                <a:spcPts val="1600"/>
              </a:spcAft>
              <a:buNone/>
            </a:pPr>
            <a:endParaRPr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1500" b="1" kern="1200" dirty="0">
                <a:solidFill>
                  <a:prstClr val="black"/>
                </a:solidFill>
                <a:latin typeface="Trebuchet MS" panose="020B0603020202020204"/>
                <a:ea typeface="+mj-ea"/>
                <a:cs typeface="+mj-cs"/>
              </a:rPr>
              <a:t>POZNAJ SWÓJ ORGANIZM </a:t>
            </a:r>
            <a:r>
              <a:rPr lang="pl-PL" sz="1400" kern="1200" dirty="0">
                <a:solidFill>
                  <a:prstClr val="black"/>
                </a:solidFill>
                <a:latin typeface="Trebuchet MS" panose="020B0603020202020204"/>
                <a:ea typeface="+mj-ea"/>
                <a:cs typeface="+mj-cs"/>
              </a:rPr>
              <a:t>. Częstość skurczów serca (HR) wykazuje wysoką korelację</a:t>
            </a:r>
            <a:r>
              <a:rPr lang="pl-PL" sz="1400" kern="1200" dirty="0">
                <a:solidFill>
                  <a:srgbClr val="5FCBEF"/>
                </a:solidFill>
                <a:latin typeface="Trebuchet MS" panose="020B0603020202020204"/>
                <a:ea typeface="+mj-ea"/>
                <a:cs typeface="+mj-cs"/>
              </a:rPr>
              <a:t> </a:t>
            </a:r>
            <a:r>
              <a:rPr lang="pl-PL" sz="1400" kern="1200" dirty="0">
                <a:solidFill>
                  <a:prstClr val="black"/>
                </a:solidFill>
                <a:latin typeface="Trebuchet MS" panose="020B0603020202020204"/>
                <a:ea typeface="+mj-ea"/>
                <a:cs typeface="+mj-cs"/>
              </a:rPr>
              <a:t>z wieloma parametrami fizjologicznymi i biochemicznymi charakteryzującymi nasilenie funkcji ustrojowych. Najnowsze urządzenia monitorujące HR umożliwiają rejestracje tego parametru w sposób bardzo prosty.</a:t>
            </a:r>
            <a:endParaRPr lang="pl-PL" sz="1400" dirty="0"/>
          </a:p>
        </p:txBody>
      </p:sp>
      <p:sp>
        <p:nvSpPr>
          <p:cNvPr id="3" name="Symbol zastępczy tekstu 2"/>
          <p:cNvSpPr>
            <a:spLocks noGrp="1"/>
          </p:cNvSpPr>
          <p:nvPr>
            <p:ph type="body" idx="1"/>
          </p:nvPr>
        </p:nvSpPr>
        <p:spPr/>
        <p:txBody>
          <a:bodyPr/>
          <a:lstStyle/>
          <a:p>
            <a:endParaRPr lang="pl-PL" dirty="0"/>
          </a:p>
        </p:txBody>
      </p:sp>
      <p:pic>
        <p:nvPicPr>
          <p:cNvPr id="5" name="Picture 2" descr="Podobny obraz"/>
          <p:cNvPicPr>
            <a:picLocks noChangeAspect="1" noChangeArrowheads="1"/>
          </p:cNvPicPr>
          <p:nvPr/>
        </p:nvPicPr>
        <p:blipFill>
          <a:blip r:embed="rId2" cstate="print"/>
          <a:srcRect/>
          <a:stretch>
            <a:fillRect/>
          </a:stretch>
        </p:blipFill>
        <p:spPr bwMode="auto">
          <a:xfrm>
            <a:off x="1326234" y="3119520"/>
            <a:ext cx="2029968" cy="1319205"/>
          </a:xfrm>
          <a:prstGeom prst="rect">
            <a:avLst/>
          </a:prstGeom>
          <a:noFill/>
        </p:spPr>
      </p:pic>
      <p:pic>
        <p:nvPicPr>
          <p:cNvPr id="6" name="Picture 2" descr="C:\Users\Aleksandra\Desktop\a300.jpg"/>
          <p:cNvPicPr>
            <a:picLocks noChangeAspect="1" noChangeArrowheads="1"/>
          </p:cNvPicPr>
          <p:nvPr/>
        </p:nvPicPr>
        <p:blipFill>
          <a:blip r:embed="rId3" cstate="print"/>
          <a:srcRect/>
          <a:stretch>
            <a:fillRect/>
          </a:stretch>
        </p:blipFill>
        <p:spPr bwMode="auto">
          <a:xfrm>
            <a:off x="5490361" y="3008538"/>
            <a:ext cx="1887474" cy="1430187"/>
          </a:xfrm>
          <a:prstGeom prst="rect">
            <a:avLst/>
          </a:prstGeom>
          <a:noFill/>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50" y="1928321"/>
            <a:ext cx="7660821" cy="1080217"/>
          </a:xfrm>
          <a:prstGeom prst="rect">
            <a:avLst/>
          </a:prstGeom>
        </p:spPr>
      </p:pic>
    </p:spTree>
    <p:extLst>
      <p:ext uri="{BB962C8B-B14F-4D97-AF65-F5344CB8AC3E}">
        <p14:creationId xmlns:p14="http://schemas.microsoft.com/office/powerpoint/2010/main" val="21493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545000" y="607150"/>
            <a:ext cx="8163600" cy="544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800" b="1" dirty="0"/>
              <a:t>Rycina nr 1. Analiza masy ciała</a:t>
            </a:r>
            <a:r>
              <a:rPr lang="pl-PL" sz="1800" b="1" dirty="0"/>
              <a:t> w okresie rocznym</a:t>
            </a:r>
            <a:endParaRPr sz="1800" b="1" dirty="0"/>
          </a:p>
        </p:txBody>
      </p:sp>
      <p:pic>
        <p:nvPicPr>
          <p:cNvPr id="252" name="Google Shape;252;p29"/>
          <p:cNvPicPr preferRelativeResize="0"/>
          <p:nvPr/>
        </p:nvPicPr>
        <p:blipFill>
          <a:blip r:embed="rId3">
            <a:alphaModFix/>
          </a:blip>
          <a:stretch>
            <a:fillRect/>
          </a:stretch>
        </p:blipFill>
        <p:spPr>
          <a:xfrm>
            <a:off x="1797663" y="1090650"/>
            <a:ext cx="5548684" cy="368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6571" y="457200"/>
            <a:ext cx="8523515" cy="522514"/>
          </a:xfrm>
        </p:spPr>
        <p:txBody>
          <a:bodyPr/>
          <a:lstStyle/>
          <a:p>
            <a:r>
              <a:rPr lang="pl-PL" sz="1800" kern="1200" dirty="0">
                <a:solidFill>
                  <a:prstClr val="black"/>
                </a:solidFill>
                <a:latin typeface="Trebuchet MS" panose="020B0603020202020204"/>
                <a:ea typeface="+mj-ea"/>
                <a:cs typeface="+mj-cs"/>
              </a:rPr>
              <a:t> Dziennik aktywności fizycznej obserwowanej studentki w aplikacji Polar </a:t>
            </a:r>
            <a:r>
              <a:rPr lang="pl-PL" sz="1800" kern="1200" dirty="0" err="1">
                <a:solidFill>
                  <a:prstClr val="black"/>
                </a:solidFill>
                <a:latin typeface="Trebuchet MS" panose="020B0603020202020204"/>
                <a:ea typeface="+mj-ea"/>
                <a:cs typeface="+mj-cs"/>
              </a:rPr>
              <a:t>Flow</a:t>
            </a:r>
            <a:endParaRPr lang="pl-PL" sz="1600" dirty="0"/>
          </a:p>
        </p:txBody>
      </p:sp>
      <p:sp>
        <p:nvSpPr>
          <p:cNvPr id="3" name="Symbol zastępczy tekstu 2"/>
          <p:cNvSpPr>
            <a:spLocks noGrp="1"/>
          </p:cNvSpPr>
          <p:nvPr>
            <p:ph type="body" idx="1"/>
          </p:nvPr>
        </p:nvSpPr>
        <p:spPr/>
        <p:txBody>
          <a:bodyPr/>
          <a:lstStyle/>
          <a:p>
            <a:endParaRPr lang="pl-PL"/>
          </a:p>
        </p:txBody>
      </p:sp>
      <p:pic>
        <p:nvPicPr>
          <p:cNvPr id="4" name="Symbol zastępczy zawartości 3"/>
          <p:cNvPicPr>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871538"/>
            <a:ext cx="7740650" cy="3646487"/>
          </a:xfrm>
          <a:prstGeom prst="rect">
            <a:avLst/>
          </a:prstGeom>
        </p:spPr>
      </p:pic>
    </p:spTree>
    <p:extLst>
      <p:ext uri="{BB962C8B-B14F-4D97-AF65-F5344CB8AC3E}">
        <p14:creationId xmlns:p14="http://schemas.microsoft.com/office/powerpoint/2010/main" val="4151497583"/>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249871C1D1764E974BE9633A40A271" ma:contentTypeVersion="23" ma:contentTypeDescription="Utwórz nowy dokument." ma:contentTypeScope="" ma:versionID="601053f88be5fc0789768ae72e549167">
  <xsd:schema xmlns:xsd="http://www.w3.org/2001/XMLSchema" xmlns:xs="http://www.w3.org/2001/XMLSchema" xmlns:p="http://schemas.microsoft.com/office/2006/metadata/properties" xmlns:ns2="20e6de0d-6bf8-4b31-b307-a31a0259acba" targetNamespace="http://schemas.microsoft.com/office/2006/metadata/properties" ma:root="true" ma:fieldsID="55bcce7f60f726f74d269d94af88f43b" ns2:_="">
    <xsd:import namespace="20e6de0d-6bf8-4b31-b307-a31a0259acba"/>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6de0d-6bf8-4b31-b307-a31a0259a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chers xmlns="20e6de0d-6bf8-4b31-b307-a31a0259acba">
      <UserInfo>
        <DisplayName/>
        <AccountId xsi:nil="true"/>
        <AccountType/>
      </UserInfo>
    </Teachers>
    <Students xmlns="20e6de0d-6bf8-4b31-b307-a31a0259acba">
      <UserInfo>
        <DisplayName/>
        <AccountId xsi:nil="true"/>
        <AccountType/>
      </UserInfo>
    </Students>
    <Student_Groups xmlns="20e6de0d-6bf8-4b31-b307-a31a0259acba">
      <UserInfo>
        <DisplayName/>
        <AccountId xsi:nil="true"/>
        <AccountType/>
      </UserInfo>
    </Student_Groups>
    <DefaultSectionNames xmlns="20e6de0d-6bf8-4b31-b307-a31a0259acba" xsi:nil="true"/>
    <AppVersion xmlns="20e6de0d-6bf8-4b31-b307-a31a0259acba" xsi:nil="true"/>
    <Invited_Teachers xmlns="20e6de0d-6bf8-4b31-b307-a31a0259acba" xsi:nil="true"/>
    <IsNotebookLocked xmlns="20e6de0d-6bf8-4b31-b307-a31a0259acba" xsi:nil="true"/>
    <NotebookType xmlns="20e6de0d-6bf8-4b31-b307-a31a0259acba" xsi:nil="true"/>
    <CultureName xmlns="20e6de0d-6bf8-4b31-b307-a31a0259acba" xsi:nil="true"/>
    <TeamsChannelId xmlns="20e6de0d-6bf8-4b31-b307-a31a0259acba" xsi:nil="true"/>
    <FolderType xmlns="20e6de0d-6bf8-4b31-b307-a31a0259acba" xsi:nil="true"/>
    <Owner xmlns="20e6de0d-6bf8-4b31-b307-a31a0259acba">
      <UserInfo>
        <DisplayName/>
        <AccountId xsi:nil="true"/>
        <AccountType/>
      </UserInfo>
    </Owner>
    <Distribution_Groups xmlns="20e6de0d-6bf8-4b31-b307-a31a0259acba" xsi:nil="true"/>
    <Has_Teacher_Only_SectionGroup xmlns="20e6de0d-6bf8-4b31-b307-a31a0259acba" xsi:nil="true"/>
    <Is_Collaboration_Space_Locked xmlns="20e6de0d-6bf8-4b31-b307-a31a0259acba" xsi:nil="true"/>
    <LMS_Mappings xmlns="20e6de0d-6bf8-4b31-b307-a31a0259acba" xsi:nil="true"/>
    <Math_Settings xmlns="20e6de0d-6bf8-4b31-b307-a31a0259acba" xsi:nil="true"/>
    <Teams_Channel_Section_Location xmlns="20e6de0d-6bf8-4b31-b307-a31a0259acba" xsi:nil="true"/>
    <Invited_Students xmlns="20e6de0d-6bf8-4b31-b307-a31a0259acba" xsi:nil="true"/>
    <Templates xmlns="20e6de0d-6bf8-4b31-b307-a31a0259acba" xsi:nil="true"/>
    <Self_Registration_Enabled xmlns="20e6de0d-6bf8-4b31-b307-a31a0259ac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02506-EF73-474F-8EBA-BBA0751ABC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6de0d-6bf8-4b31-b307-a31a0259ac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59A7F1-9A24-480D-BFF6-0A4C5689473B}">
  <ds:schemaRefs>
    <ds:schemaRef ds:uri="http://schemas.microsoft.com/office/2006/metadata/properties"/>
    <ds:schemaRef ds:uri="http://schemas.microsoft.com/office/infopath/2007/PartnerControls"/>
    <ds:schemaRef ds:uri="20e6de0d-6bf8-4b31-b307-a31a0259acba"/>
  </ds:schemaRefs>
</ds:datastoreItem>
</file>

<file path=customXml/itemProps3.xml><?xml version="1.0" encoding="utf-8"?>
<ds:datastoreItem xmlns:ds="http://schemas.openxmlformats.org/officeDocument/2006/customXml" ds:itemID="{28E9FDF9-CF26-427C-82FB-D0D890C8AB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3492</TotalTime>
  <Words>498</Words>
  <Application>Microsoft Office PowerPoint</Application>
  <PresentationFormat>Pokaz na ekranie (16:9)</PresentationFormat>
  <Paragraphs>46</Paragraphs>
  <Slides>11</Slides>
  <Notes>9</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Shift</vt:lpstr>
      <vt:lpstr>PROGRAM INDYWIDUALNEGO MONITOROWANIA AKTYWNOŚCI FIZYCZNEJ STUDENTÓW </vt:lpstr>
      <vt:lpstr>Zachowanie zdrowotne, w tym rekreacyjna aktywność fizyczna  i sposób żywienia stanowią kluczowe czynniki warunkujące zdrowie. Wielu specjalistów wśród zaleceń na czas pandemii zwraca uwagę na znaczenie aktywności fizycznej. Badania wykazały, że ćwiczenia fizyczne mogą wpływać na układ odpornościowy organizmu. </vt:lpstr>
      <vt:lpstr>Współczesne pokolenia nazywane są POKOLENIAMI TRZECH KRZESEŁ:  fotela w domu, krzesła biurowego i fotela samochodowego </vt:lpstr>
      <vt:lpstr>Program,  założenia</vt:lpstr>
      <vt:lpstr>Schemat pracy w programie                                 </vt:lpstr>
      <vt:lpstr>Szansa dla wszystkich</vt:lpstr>
      <vt:lpstr>POZNAJ SWÓJ ORGANIZM . Częstość skurczów serca (HR) wykazuje wysoką korelację z wieloma parametrami fizjologicznymi i biochemicznymi charakteryzującymi nasilenie funkcji ustrojowych. Najnowsze urządzenia monitorujące HR umożliwiają rejestracje tego parametru w sposób bardzo prosty.</vt:lpstr>
      <vt:lpstr>Rycina nr 1. Analiza masy ciała w okresie rocznym</vt:lpstr>
      <vt:lpstr> Dziennik aktywności fizycznej obserwowanej studentki w aplikacji Polar Flow</vt:lpstr>
      <vt:lpstr>WNIOSKI</vt:lpstr>
      <vt:lpstr>Zainteresowanych tą formułą aktywności fizycznej zapraszamy. kontakt dr A.Bahr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PROZDROWOTNY AUTORSKI PROGRAM WYCHOWANIA FIZYCZNEGO</dc:title>
  <dc:creator>csir-monark</dc:creator>
  <cp:lastModifiedBy>csir-monark</cp:lastModifiedBy>
  <cp:revision>29</cp:revision>
  <dcterms:modified xsi:type="dcterms:W3CDTF">2021-07-09T17:37:51Z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0x010100BB249871C1D1764E974BE9633A40A271</vt:lpwstr>
  </property>
</Properties>
</file>